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87" r:id="rId2"/>
    <p:sldId id="260" r:id="rId3"/>
    <p:sldId id="261" r:id="rId4"/>
    <p:sldId id="262" r:id="rId5"/>
    <p:sldId id="273" r:id="rId6"/>
    <p:sldId id="263" r:id="rId7"/>
    <p:sldId id="272" r:id="rId8"/>
    <p:sldId id="274" r:id="rId9"/>
    <p:sldId id="276" r:id="rId10"/>
    <p:sldId id="277" r:id="rId11"/>
    <p:sldId id="275" r:id="rId12"/>
    <p:sldId id="266" r:id="rId13"/>
    <p:sldId id="268" r:id="rId14"/>
    <p:sldId id="271" r:id="rId15"/>
    <p:sldId id="278" r:id="rId16"/>
    <p:sldId id="279" r:id="rId17"/>
    <p:sldId id="280" r:id="rId18"/>
    <p:sldId id="282" r:id="rId19"/>
    <p:sldId id="285" r:id="rId20"/>
    <p:sldId id="286" r:id="rId21"/>
    <p:sldId id="267" r:id="rId22"/>
    <p:sldId id="283" r:id="rId23"/>
    <p:sldId id="270" r:id="rId24"/>
    <p:sldId id="264" r:id="rId25"/>
    <p:sldId id="259" r:id="rId26"/>
    <p:sldId id="258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147EF26-C599-42E9-B10D-00D332C6501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100DBF-F54F-470A-8A7D-1F0479E6065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7836595-E5CE-4BFE-A844-97098B99E5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65FC96-A27F-47FE-857D-A1EEE4BFD13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F9A0D8-8CC2-4264-9341-A04470F492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5E1A6-B610-4D72-9CDF-C98C19387B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765DA8A-6146-49FC-8622-C949DAC3F74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759A1F-9D96-45EC-BD94-1B6696294CD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DA40B7E-E837-4892-A569-E2FAD964196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6B936C-7226-4D88-A3C3-6CF4DA6E682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0CB6E06-97E2-481F-8D68-D8F28C3EC07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5B24A6-C2A0-4D8A-B7AC-1197CBB565C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D99EE1D-58BF-4A33-9131-3B246179DE3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A97AF4-F928-4A81-9326-D792E1A28CF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5B2D383-90A5-41F1-BB74-B9FF34134C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6FF7B9-A137-4CC3-9C17-4FC2FFB53E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99E9A15-C7B2-45C1-AB04-8940E54E87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67030-1FC8-43DD-B4FE-47B46FBDEDC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EEA835-C302-4DBD-BF72-E2A87F268A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7B4F68-58D4-4DCA-A54E-5461DF01073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D4110D-C53C-45A4-BE6C-4FEDB48723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AF3CC0-68E4-43C3-B244-F8C39D7586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C436A572-5145-45C6-95FC-8FA0BF81168D}" type="datetimeFigureOut">
              <a:rPr lang="ru-RU" smtClean="0"/>
              <a:t>20.02.2025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5DB2DE38-69ED-4DB7-9A03-013EBE490C34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3600" b="1" dirty="0">
                <a:latin typeface="Times New Roman"/>
                <a:ea typeface="Calibri"/>
              </a:rPr>
              <a:t>Тренинг коммуникативных умений </a:t>
            </a:r>
            <a:r>
              <a:rPr lang="ru-RU" sz="4000" b="1" dirty="0">
                <a:latin typeface="Times New Roman"/>
                <a:ea typeface="Calibri"/>
              </a:rPr>
              <a:t>«Страна понимания» </a:t>
            </a:r>
            <a:endParaRPr lang="ru-RU" sz="4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620688"/>
            <a:ext cx="6400800" cy="1008112"/>
          </a:xfrm>
        </p:spPr>
        <p:txBody>
          <a:bodyPr/>
          <a:lstStyle/>
          <a:p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419872" y="3789040"/>
            <a:ext cx="496855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Педагог дополнительного образование  Артемьева Елена Викторовна               </a:t>
            </a:r>
            <a:r>
              <a:rPr lang="en-US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</a:t>
            </a:r>
            <a:r>
              <a:rPr lang="ru-RU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МБУ ДО «Дом детского творчества» </a:t>
            </a:r>
            <a:r>
              <a:rPr lang="en-US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ru-RU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 «Лениногорский муниципальный район» Республики Татарстан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2922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Средства общения ?</a:t>
            </a:r>
            <a:endParaRPr lang="ru-RU" b="1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708920"/>
            <a:ext cx="2059893" cy="3451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420888"/>
            <a:ext cx="396240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9177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Средства общения </a:t>
            </a:r>
            <a:endParaRPr lang="ru-RU" b="1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24"/>
          <a:stretch/>
        </p:blipFill>
        <p:spPr bwMode="auto">
          <a:xfrm>
            <a:off x="467544" y="2757054"/>
            <a:ext cx="8136904" cy="3984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6209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90945" y="188640"/>
            <a:ext cx="8229600" cy="1252728"/>
          </a:xfrm>
        </p:spPr>
        <p:txBody>
          <a:bodyPr/>
          <a:lstStyle/>
          <a:p>
            <a:r>
              <a:rPr lang="ru-RU" b="1" dirty="0" smtClean="0"/>
              <a:t>Средства общения</a:t>
            </a:r>
            <a:endParaRPr lang="ru-RU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6" r="7282"/>
          <a:stretch/>
        </p:blipFill>
        <p:spPr bwMode="auto">
          <a:xfrm>
            <a:off x="540327" y="1268760"/>
            <a:ext cx="7980218" cy="53516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805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5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21" t="65405" r="2228" b="16931"/>
          <a:stretch/>
        </p:blipFill>
        <p:spPr bwMode="auto">
          <a:xfrm>
            <a:off x="5791200" y="4932218"/>
            <a:ext cx="195349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564904"/>
            <a:ext cx="7488832" cy="41036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68427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43608" y="2420888"/>
            <a:ext cx="7408333" cy="3450696"/>
          </a:xfrm>
        </p:spPr>
        <p:txBody>
          <a:bodyPr/>
          <a:lstStyle/>
          <a:p>
            <a:pPr marL="0" indent="0">
              <a:buNone/>
            </a:pPr>
            <a:r>
              <a:rPr lang="ru-RU" sz="3200" b="1" dirty="0" smtClean="0"/>
              <a:t>    Тренинг </a:t>
            </a:r>
            <a:r>
              <a:rPr lang="ru-RU" sz="3200" b="1" dirty="0"/>
              <a:t>коммуникативных </a:t>
            </a:r>
            <a:r>
              <a:rPr lang="ru-RU" sz="3200" b="1" dirty="0" smtClean="0"/>
              <a:t>умений</a:t>
            </a:r>
          </a:p>
          <a:p>
            <a:pPr marL="0" indent="0">
              <a:buNone/>
            </a:pPr>
            <a:r>
              <a:rPr lang="ru-RU" sz="3200" b="1" dirty="0"/>
              <a:t> </a:t>
            </a:r>
            <a:r>
              <a:rPr lang="ru-RU" sz="3200" b="1" dirty="0" smtClean="0"/>
              <a:t>                </a:t>
            </a:r>
            <a:r>
              <a:rPr lang="ru-RU" sz="3200" b="1" dirty="0"/>
              <a:t>«Страна понимания</a:t>
            </a:r>
            <a:r>
              <a:rPr lang="ru-RU" sz="3200" b="1" dirty="0" smtClean="0"/>
              <a:t>»</a:t>
            </a:r>
            <a:endParaRPr lang="ru-RU" sz="3200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/>
              <a:t>Блок «Общения</a:t>
            </a:r>
            <a:r>
              <a:rPr lang="ru-RU" u="sng" dirty="0"/>
              <a:t>»</a:t>
            </a:r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789040"/>
            <a:ext cx="314325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19125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-  контролировать свое поведение;</a:t>
            </a:r>
          </a:p>
          <a:p>
            <a:r>
              <a:rPr lang="ru-RU" b="1" dirty="0"/>
              <a:t> -  различным способам взаимодействия с людьми;</a:t>
            </a:r>
          </a:p>
          <a:p>
            <a:r>
              <a:rPr lang="ru-RU" b="1" dirty="0"/>
              <a:t> - осознавать свои эмоции и мотивы поведения, а также понимать мотивы, чувства и поведение других людей.</a:t>
            </a:r>
          </a:p>
          <a:p>
            <a:r>
              <a:rPr lang="ru-RU" b="1" dirty="0"/>
              <a:t> - уважать себя и окружающих</a:t>
            </a:r>
          </a:p>
          <a:p>
            <a:pPr marL="0" indent="0">
              <a:buNone/>
            </a:pPr>
            <a:r>
              <a:rPr lang="ru-RU" b="1" dirty="0"/>
              <a:t>	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/>
              <a:t>К окончанию программы </a:t>
            </a:r>
            <a:br>
              <a:rPr lang="ru-RU" b="1" u="sng" dirty="0"/>
            </a:br>
            <a:r>
              <a:rPr lang="ru-RU" b="1" u="sng" dirty="0" smtClean="0"/>
              <a:t>вы  </a:t>
            </a:r>
            <a:r>
              <a:rPr lang="ru-RU" b="1" u="sng" dirty="0"/>
              <a:t>должны </a:t>
            </a:r>
            <a:r>
              <a:rPr lang="ru-RU" b="1" u="sng" dirty="0" smtClean="0"/>
              <a:t>научиться:</a:t>
            </a:r>
            <a:endParaRPr lang="ru-RU" b="1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239438"/>
            <a:ext cx="3259063" cy="2441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92903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«Позитивное </a:t>
            </a:r>
            <a:r>
              <a:rPr lang="ru-RU" b="1" dirty="0"/>
              <a:t>общение»? </a:t>
            </a:r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924944"/>
            <a:ext cx="2057344" cy="3451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204864"/>
            <a:ext cx="396240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16958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2492896"/>
            <a:ext cx="7408333" cy="3450696"/>
          </a:xfrm>
        </p:spPr>
        <p:txBody>
          <a:bodyPr/>
          <a:lstStyle/>
          <a:p>
            <a:pPr marL="0" indent="0">
              <a:buNone/>
            </a:pPr>
            <a:r>
              <a:rPr lang="ru-RU" b="1" u="sng" dirty="0"/>
              <a:t>Доброжелательное общение </a:t>
            </a:r>
            <a:r>
              <a:rPr lang="ru-RU" b="1" dirty="0"/>
              <a:t>— это общение, при  котором мы принимаем своего собеседника.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Позитивное общение </a:t>
            </a:r>
            <a:endParaRPr lang="ru-RU" dirty="0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3232" r="46705" b="10506"/>
          <a:stretch/>
        </p:blipFill>
        <p:spPr bwMode="auto">
          <a:xfrm>
            <a:off x="5697891" y="3212976"/>
            <a:ext cx="2918939" cy="3471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48919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Негативное общение</a:t>
            </a:r>
            <a:endParaRPr lang="ru-RU" dirty="0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031" t="462"/>
          <a:stretch/>
        </p:blipFill>
        <p:spPr bwMode="auto">
          <a:xfrm>
            <a:off x="6948264" y="2780928"/>
            <a:ext cx="1278906" cy="3413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39552" y="3068960"/>
            <a:ext cx="568863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Негативное общение оказывает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отрицательное влияние. </a:t>
            </a:r>
            <a:endParaRPr lang="ru-RU" sz="24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Оно может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перечеркнуть все ваши жизненные планы и лишить сил даже самого сильного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человека.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20608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Чем отличается позитивное общение </a:t>
            </a:r>
            <a:br>
              <a:rPr lang="ru-RU" sz="2800" b="1" dirty="0" smtClean="0"/>
            </a:br>
            <a:r>
              <a:rPr lang="ru-RU" sz="2800" b="1" dirty="0" smtClean="0"/>
              <a:t>от негативного? </a:t>
            </a:r>
            <a:endParaRPr lang="ru-RU" sz="2800" b="1" dirty="0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924944"/>
            <a:ext cx="2057344" cy="3451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204864"/>
            <a:ext cx="396240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96177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x_cbacf07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9" t="1094" r="748" b="298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8764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Чем отличается позитивное общение </a:t>
            </a:r>
            <a:br>
              <a:rPr lang="ru-RU" sz="2800" b="1" dirty="0" smtClean="0"/>
            </a:br>
            <a:r>
              <a:rPr lang="ru-RU" sz="2800" b="1" dirty="0" smtClean="0"/>
              <a:t>от негативного? </a:t>
            </a:r>
            <a:endParaRPr lang="ru-RU" sz="2800" b="1" dirty="0"/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815144"/>
            <a:ext cx="1280271" cy="341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492896"/>
            <a:ext cx="2178117" cy="2591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83568" y="4653136"/>
            <a:ext cx="507992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 smtClean="0">
                <a:solidFill>
                  <a:schemeClr val="tx2">
                    <a:lumMod val="75000"/>
                  </a:schemeClr>
                </a:solidFill>
              </a:rPr>
              <a:t>Негативное общение :</a:t>
            </a:r>
          </a:p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-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оскорбление,</a:t>
            </a: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-унижение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, </a:t>
            </a:r>
            <a:endParaRPr lang="ru-RU" b="1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-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злость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, </a:t>
            </a:r>
            <a:endParaRPr lang="ru-RU" b="1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-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тревога.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88024" y="522920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u="sng" dirty="0">
                <a:solidFill>
                  <a:schemeClr val="tx2">
                    <a:lumMod val="75000"/>
                  </a:schemeClr>
                </a:solidFill>
              </a:rPr>
              <a:t>П</a:t>
            </a:r>
            <a:r>
              <a:rPr lang="ru-RU" b="1" u="sng" dirty="0" smtClean="0">
                <a:solidFill>
                  <a:schemeClr val="tx2">
                    <a:lumMod val="75000"/>
                  </a:schemeClr>
                </a:solidFill>
              </a:rPr>
              <a:t>озитивное общение :</a:t>
            </a:r>
          </a:p>
          <a:p>
            <a:r>
              <a:rPr lang="ru-RU" b="1" u="sng" dirty="0">
                <a:solidFill>
                  <a:schemeClr val="tx2">
                    <a:lumMod val="75000"/>
                  </a:schemeClr>
                </a:solidFill>
              </a:rPr>
              <a:t>-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приятное,</a:t>
            </a:r>
          </a:p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-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спокойствие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, </a:t>
            </a:r>
            <a:endParaRPr lang="ru-RU" b="1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-удовлетворение .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80383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697" r="1637"/>
          <a:stretch/>
        </p:blipFill>
        <p:spPr bwMode="auto">
          <a:xfrm>
            <a:off x="467544" y="2072711"/>
            <a:ext cx="8250872" cy="44212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46" t="145260" r="9910" b="-67273"/>
          <a:stretch/>
        </p:blipFill>
        <p:spPr bwMode="auto">
          <a:xfrm>
            <a:off x="6003419" y="5179461"/>
            <a:ext cx="2230582" cy="858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5717648"/>
            <a:ext cx="1951037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4125" y="404664"/>
            <a:ext cx="1525136" cy="25566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15692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132856"/>
            <a:ext cx="7488832" cy="41036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03721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32648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17111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23850" y="188913"/>
          <a:ext cx="8640764" cy="60484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3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203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216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Вид и формы общения</a:t>
                      </a:r>
                      <a:endParaRPr lang="ru-RU" sz="3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3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Основные признаки</a:t>
                      </a:r>
                      <a:endParaRPr lang="ru-RU" sz="3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3793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1.Вербальное – 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невербальное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Общение словесное;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i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несловесное: знаки</a:t>
                      </a:r>
                      <a:r>
                        <a:rPr lang="ru-RU" sz="2000" i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,</a:t>
                      </a:r>
                      <a:r>
                        <a:rPr lang="ru-RU" sz="2000" i="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2000" i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мимика</a:t>
                      </a:r>
                      <a:r>
                        <a:rPr lang="ru-RU" sz="2000" i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, жесты, </a:t>
                      </a:r>
                      <a:r>
                        <a:rPr lang="ru-RU" sz="2000" i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интонация, текст</a:t>
                      </a:r>
                      <a:r>
                        <a:rPr lang="ru-RU" sz="2000" i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, шрифт, таблицы, 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78" marR="68578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728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2. Информативное – 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неинформативное</a:t>
                      </a:r>
                      <a:r>
                        <a:rPr lang="ru-RU" sz="20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</a:t>
                      </a:r>
                    </a:p>
                  </a:txBody>
                  <a:tcPr marL="68578" marR="68578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Что-то новое для слушателя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;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поддержка речевого контакта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78" marR="68578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389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3. Монологическое—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диалогическое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78" marR="68578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Речь одного;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общение между двумя или несколькими лицами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78" marR="68578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525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4. Контактное – </a:t>
                      </a:r>
                      <a:endParaRPr lang="ru-RU" sz="2000" b="1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 err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дистантное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78" marR="68578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Взаимодействие одновременно в пространстве и во времени (устное);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партнеры общения разделены временем и пространством (устное и письменное)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78" marR="68578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77624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79388" y="188913"/>
          <a:ext cx="8785225" cy="59832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46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206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216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Вид и формы общения</a:t>
                      </a:r>
                      <a:endParaRPr lang="ru-RU" sz="3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3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Основные признаки</a:t>
                      </a:r>
                      <a:endParaRPr lang="ru-RU" sz="3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585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5. Устное – </a:t>
                      </a:r>
                      <a:endParaRPr lang="ru-RU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b="1" i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письменное</a:t>
                      </a:r>
                      <a:endParaRPr lang="ru-RU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2" marR="68582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Однократная речь;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i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ориентирован на многократность</a:t>
                      </a:r>
                      <a:endParaRPr lang="ru-RU" sz="2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2" marR="68582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278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6. Публичное – </a:t>
                      </a:r>
                      <a:endParaRPr lang="ru-RU" sz="2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2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i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массовое</a:t>
                      </a:r>
                      <a:endParaRPr lang="ru-RU" sz="2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2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2" marR="68582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Обычно протекает в форме монолога, всегда структурирована;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i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не общение, а коммуникация, адресат теряет конкретные очертания</a:t>
                      </a:r>
                      <a:endParaRPr lang="ru-RU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2" marR="68582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2788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7.Официальное – </a:t>
                      </a:r>
                      <a:endParaRPr lang="ru-RU" sz="2200" b="1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200" b="1" i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неофициальное (частное).</a:t>
                      </a:r>
                      <a:endParaRPr lang="ru-RU" sz="2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2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2" marR="68582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Взаимодействие в строгой обстановке с соблюдением всех правил и формальностей;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i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Не ограничено рамками деловой, протекает более свободно</a:t>
                      </a:r>
                      <a:endParaRPr lang="ru-RU" sz="2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2" marR="68582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25223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8020" y="631776"/>
            <a:ext cx="84969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u="sng" dirty="0">
                <a:solidFill>
                  <a:schemeClr val="bg1"/>
                </a:solidFill>
              </a:rPr>
              <a:t>1.Упражнение.</a:t>
            </a:r>
            <a:r>
              <a:rPr lang="ru-RU" sz="2800" dirty="0">
                <a:solidFill>
                  <a:schemeClr val="bg1"/>
                </a:solidFill>
              </a:rPr>
              <a:t> «</a:t>
            </a:r>
            <a:r>
              <a:rPr lang="ru-RU" sz="2800" b="1" i="1" dirty="0">
                <a:solidFill>
                  <a:schemeClr val="bg1"/>
                </a:solidFill>
              </a:rPr>
              <a:t>Имя + что обо мне никто не знает.» 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430971"/>
            <a:ext cx="6633721" cy="49717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1264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97"/>
          <a:stretch/>
        </p:blipFill>
        <p:spPr bwMode="auto">
          <a:xfrm>
            <a:off x="2530425" y="4007797"/>
            <a:ext cx="2787005" cy="2774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205325"/>
            <a:ext cx="2367707" cy="2367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008187"/>
            <a:ext cx="2889250" cy="284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7020" y="472568"/>
            <a:ext cx="4290212" cy="31724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1347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141721"/>
            <a:ext cx="5832648" cy="51716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346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Что такое «Общение?</a:t>
            </a:r>
            <a:endParaRPr lang="ru-RU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6520350" y="2780928"/>
            <a:ext cx="2088233" cy="3491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323343"/>
            <a:ext cx="3960440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218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478206"/>
            <a:ext cx="7408333" cy="3450696"/>
          </a:xfrm>
        </p:spPr>
        <p:txBody>
          <a:bodyPr/>
          <a:lstStyle/>
          <a:p>
            <a:r>
              <a:rPr lang="ru-RU" b="1" dirty="0"/>
              <a:t>О</a:t>
            </a:r>
            <a:r>
              <a:rPr lang="ru-RU" b="1" dirty="0" smtClean="0"/>
              <a:t>бщение </a:t>
            </a:r>
            <a:r>
              <a:rPr lang="ru-RU" dirty="0"/>
              <a:t>– сложный процесс установления и развития контактов между людьми, порождаемый потребностями совместной деятельности и включающий понимание друг друга, обмен информацией, </a:t>
            </a:r>
            <a:r>
              <a:rPr lang="ru-RU" dirty="0" smtClean="0"/>
              <a:t>взаимодействие.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Научное определение из словаря практического психолога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6415" y="3861047"/>
            <a:ext cx="3734544" cy="32118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6951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Виды общения ?</a:t>
            </a:r>
            <a:endParaRPr lang="ru-RU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708920"/>
            <a:ext cx="2059893" cy="3451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420888"/>
            <a:ext cx="396240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8414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Виды общения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29397" y="4581128"/>
            <a:ext cx="2448272" cy="15121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Вербальное</a:t>
            </a:r>
            <a:endParaRPr lang="ru-RU" b="1" dirty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347864" y="2141176"/>
            <a:ext cx="2160240" cy="190886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Общение </a:t>
            </a:r>
            <a:endParaRPr lang="ru-RU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620963" y="4653136"/>
            <a:ext cx="2736304" cy="14401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евербальное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9" name="Стрелка вниз 8"/>
          <p:cNvSpPr/>
          <p:nvPr/>
        </p:nvSpPr>
        <p:spPr>
          <a:xfrm rot="3195003">
            <a:off x="2376212" y="3105962"/>
            <a:ext cx="484632" cy="154760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 rot="18586386">
            <a:off x="5838660" y="3353538"/>
            <a:ext cx="484632" cy="12064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9203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515</TotalTime>
  <Words>397</Words>
  <Application>Microsoft Office PowerPoint</Application>
  <PresentationFormat>Экран (4:3)</PresentationFormat>
  <Paragraphs>84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1" baseType="lpstr">
      <vt:lpstr>Calibri</vt:lpstr>
      <vt:lpstr>Candara</vt:lpstr>
      <vt:lpstr>Symbol</vt:lpstr>
      <vt:lpstr>Times New Roman</vt:lpstr>
      <vt:lpstr>Волна</vt:lpstr>
      <vt:lpstr>Тренинг коммуникативных умений «Страна понимания» </vt:lpstr>
      <vt:lpstr>Презентация PowerPoint</vt:lpstr>
      <vt:lpstr>Презентация PowerPoint</vt:lpstr>
      <vt:lpstr>Презентация PowerPoint</vt:lpstr>
      <vt:lpstr>Презентация PowerPoint</vt:lpstr>
      <vt:lpstr>Что такое «Общение?</vt:lpstr>
      <vt:lpstr>Научное определение из словаря практического психолога</vt:lpstr>
      <vt:lpstr>Виды общения ?</vt:lpstr>
      <vt:lpstr>Виды общения </vt:lpstr>
      <vt:lpstr>Средства общения ?</vt:lpstr>
      <vt:lpstr>Средства общения </vt:lpstr>
      <vt:lpstr>Средства общения</vt:lpstr>
      <vt:lpstr>Презентация PowerPoint</vt:lpstr>
      <vt:lpstr>Блок «Общения»</vt:lpstr>
      <vt:lpstr>К окончанию программы  вы  должны научиться:</vt:lpstr>
      <vt:lpstr>«Позитивное общение»? </vt:lpstr>
      <vt:lpstr>Позитивное общение </vt:lpstr>
      <vt:lpstr>Негативное общение</vt:lpstr>
      <vt:lpstr>Чем отличается позитивное общение  от негативного? </vt:lpstr>
      <vt:lpstr>Чем отличается позитивное общение  от негативного?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Krokoz™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</dc:creator>
  <cp:lastModifiedBy>Homer</cp:lastModifiedBy>
  <cp:revision>21</cp:revision>
  <dcterms:created xsi:type="dcterms:W3CDTF">2016-12-05T19:54:45Z</dcterms:created>
  <dcterms:modified xsi:type="dcterms:W3CDTF">2025-02-20T10:10:33Z</dcterms:modified>
</cp:coreProperties>
</file>